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8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7157D-11AA-4181-BB52-8F4F9021D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421679-E235-43C4-90B1-E80E4B9D50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C04A20-1CB0-4B47-B907-121B3C1B65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Объем шарового сегмента, </a:t>
            </a:r>
            <a:r>
              <a:rPr lang="ru-RU" dirty="0"/>
              <a:t>ш</a:t>
            </a:r>
            <a:r>
              <a:rPr lang="ru-RU" dirty="0" smtClean="0"/>
              <a:t>арового слоя, сектора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b="1" dirty="0" smtClean="0">
                <a:latin typeface="Monotype Corsiva" pitchFamily="66" charset="0"/>
              </a:rPr>
              <a:t>Шаровой сегмент</a:t>
            </a:r>
          </a:p>
        </p:txBody>
      </p:sp>
      <p:pic>
        <p:nvPicPr>
          <p:cNvPr id="9219" name="Picture 7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8313" y="1412875"/>
            <a:ext cx="3789362" cy="4392613"/>
          </a:xfrm>
          <a:noFill/>
        </p:spPr>
      </p:pic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989138"/>
            <a:ext cx="4392612" cy="41767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u="sng" smtClean="0"/>
              <a:t>Шаровым сегментом</a:t>
            </a:r>
            <a:r>
              <a:rPr lang="ru-RU" sz="2000" smtClean="0"/>
              <a:t> называется часть шара, отсекаемая от него какой-нибудь плоскостью.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u="sng" smtClean="0"/>
              <a:t>Основанием сегментов</a:t>
            </a:r>
            <a:r>
              <a:rPr lang="ru-RU" sz="2000" smtClean="0"/>
              <a:t> является круг, получившийся в сечении.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u="sng" smtClean="0"/>
              <a:t>Высотами сегментов</a:t>
            </a:r>
            <a:r>
              <a:rPr lang="ru-RU" sz="2000" smtClean="0"/>
              <a:t> являются длины отрезков диаметра, перпендикулярного к секущей плоскости, где АС – диаметр, а АВ и ВС – длины отрезков диаметра. 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l="1345" t="27698" r="65642" b="56195"/>
          <a:stretch>
            <a:fillRect/>
          </a:stretch>
        </p:blipFill>
        <p:spPr bwMode="auto">
          <a:xfrm>
            <a:off x="4929190" y="5000636"/>
            <a:ext cx="2714644" cy="6867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17344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b="1" smtClean="0">
                <a:latin typeface="Monotype Corsiva" pitchFamily="66" charset="0"/>
              </a:rPr>
              <a:t>Шаровой слой</a:t>
            </a:r>
          </a:p>
        </p:txBody>
      </p:sp>
      <p:pic>
        <p:nvPicPr>
          <p:cNvPr id="10244" name="Picture 10" descr="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EBEBE9"/>
              </a:clrFrom>
              <a:clrTo>
                <a:srgbClr val="EBEBE9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39750" y="1916113"/>
            <a:ext cx="3414713" cy="3816350"/>
          </a:xfrm>
          <a:noFill/>
        </p:spPr>
      </p:pic>
      <p:sp>
        <p:nvSpPr>
          <p:cNvPr id="1024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773238"/>
            <a:ext cx="4103687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000" smtClean="0"/>
          </a:p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Шаровым слоем</a:t>
            </a:r>
            <a:r>
              <a:rPr lang="ru-RU" sz="2000" smtClean="0"/>
              <a:t> называется часть шара, заключенная между двумя параллельными секущими плоскостями.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Основаниями шарового слоя</a:t>
            </a:r>
            <a:r>
              <a:rPr lang="ru-RU" sz="2000" smtClean="0"/>
              <a:t> являются круги, получившиеся в сечении шара этими плоскостями.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Высотой шарового слоя</a:t>
            </a:r>
            <a:r>
              <a:rPr lang="ru-RU" sz="2000" smtClean="0"/>
              <a:t> является расстояние между плоскостями.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 r="1660"/>
          <a:stretch>
            <a:fillRect/>
          </a:stretch>
        </p:blipFill>
        <p:spPr bwMode="auto">
          <a:xfrm>
            <a:off x="785786" y="5715016"/>
            <a:ext cx="5357850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14752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b="1" smtClean="0">
                <a:latin typeface="Monotype Corsiva" pitchFamily="66" charset="0"/>
              </a:rPr>
              <a:t>Шаровой сектор</a:t>
            </a:r>
          </a:p>
        </p:txBody>
      </p:sp>
      <p:pic>
        <p:nvPicPr>
          <p:cNvPr id="11267" name="Picture 7" descr="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23850" y="2060575"/>
            <a:ext cx="4176713" cy="3125788"/>
          </a:xfrm>
          <a:noFill/>
        </p:spPr>
      </p:pic>
      <p:sp>
        <p:nvSpPr>
          <p:cNvPr id="1126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844675"/>
            <a:ext cx="4392612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Шаровым сектором</a:t>
            </a:r>
            <a:r>
              <a:rPr lang="ru-RU" sz="2000" smtClean="0"/>
              <a:t> называется тело, полученное вращением кругового сектора с углом, меньшим 90</a:t>
            </a:r>
            <a:r>
              <a:rPr lang="en-US" sz="2000" smtClean="0">
                <a:cs typeface="Arial" charset="0"/>
              </a:rPr>
              <a:t>°</a:t>
            </a:r>
            <a:r>
              <a:rPr lang="ru-RU" sz="2000" smtClean="0"/>
              <a:t> , вокруг прямой, содержащей один из ограничивающих круговой сектор радиусов.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Шаровой сектор состоит</a:t>
            </a:r>
            <a:r>
              <a:rPr lang="ru-RU" sz="2000" smtClean="0"/>
              <a:t> из шарового сегмента и конуса, где </a:t>
            </a:r>
            <a:r>
              <a:rPr lang="en-US" sz="2000" smtClean="0"/>
              <a:t>R – </a:t>
            </a:r>
            <a:r>
              <a:rPr lang="ru-RU" sz="2000" smtClean="0"/>
              <a:t>это радиус шара.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 smtClean="0"/>
              <a:t>Высотой шарового сектора</a:t>
            </a:r>
            <a:r>
              <a:rPr lang="ru-RU" sz="2000" smtClean="0"/>
              <a:t> является высота шарового сегмента и она равна </a:t>
            </a:r>
            <a:r>
              <a:rPr lang="en-US" sz="2000" smtClean="0"/>
              <a:t>h.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ru-RU" sz="200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41185" t="19256" r="41669" b="68891"/>
          <a:stretch>
            <a:fillRect/>
          </a:stretch>
        </p:blipFill>
        <p:spPr bwMode="auto">
          <a:xfrm>
            <a:off x="1285852" y="5643578"/>
            <a:ext cx="2000264" cy="7858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1704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Проверочная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 уровень</a:t>
            </a:r>
          </a:p>
          <a:p>
            <a:pPr>
              <a:buNone/>
            </a:pPr>
            <a:r>
              <a:rPr lang="ru-RU" dirty="0" smtClean="0"/>
              <a:t>   Диаметр </a:t>
            </a:r>
            <a:r>
              <a:rPr lang="ru-RU" dirty="0" smtClean="0"/>
              <a:t>шара, равный 30 см, служит осью цилиндра, у которого радиус основания равен 12 см. Найдите объем части шара, заключенный внутри цилиндра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2 уровень</a:t>
            </a:r>
          </a:p>
          <a:p>
            <a:pPr>
              <a:buNone/>
            </a:pPr>
            <a:r>
              <a:rPr lang="ru-RU" dirty="0" smtClean="0"/>
              <a:t>    Диаметр </a:t>
            </a:r>
            <a:r>
              <a:rPr lang="ru-RU" dirty="0" smtClean="0"/>
              <a:t>свинцового шара равен 30см. Сколько шариков, диаметр которых   3см, можно сделать из этого свинца.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92201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П.83 выучить формулы и определения № 715, 717, 720.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8|2.9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6|3.4|3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6|4.7|4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218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Объем шарового сегмента, шарового слоя, сектора</vt:lpstr>
      <vt:lpstr>Шаровой сегмент</vt:lpstr>
      <vt:lpstr>Шаровой слой</vt:lpstr>
      <vt:lpstr>Шаровой сектор</vt:lpstr>
      <vt:lpstr>Проверочная работа</vt:lpstr>
      <vt:lpstr>Домашняя работа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Мишель</dc:creator>
  <cp:lastModifiedBy>Мишель</cp:lastModifiedBy>
  <cp:revision>5</cp:revision>
  <dcterms:created xsi:type="dcterms:W3CDTF">2016-09-27T16:02:58Z</dcterms:created>
  <dcterms:modified xsi:type="dcterms:W3CDTF">2016-09-28T15:17:50Z</dcterms:modified>
</cp:coreProperties>
</file>